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sldIdLst>
    <p:sldId id="256" r:id="rId2"/>
    <p:sldId id="299" r:id="rId3"/>
    <p:sldId id="317" r:id="rId4"/>
    <p:sldId id="304" r:id="rId5"/>
    <p:sldId id="318" r:id="rId6"/>
    <p:sldId id="300" r:id="rId7"/>
    <p:sldId id="305" r:id="rId8"/>
    <p:sldId id="320" r:id="rId9"/>
    <p:sldId id="321" r:id="rId10"/>
    <p:sldId id="301" r:id="rId11"/>
    <p:sldId id="302" r:id="rId12"/>
    <p:sldId id="312" r:id="rId13"/>
    <p:sldId id="306" r:id="rId14"/>
    <p:sldId id="308" r:id="rId15"/>
    <p:sldId id="309" r:id="rId16"/>
    <p:sldId id="311" r:id="rId17"/>
    <p:sldId id="310" r:id="rId18"/>
    <p:sldId id="313" r:id="rId19"/>
    <p:sldId id="314" r:id="rId20"/>
    <p:sldId id="315" r:id="rId21"/>
    <p:sldId id="31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19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4742" autoAdjust="0"/>
  </p:normalViewPr>
  <p:slideViewPr>
    <p:cSldViewPr snapToGrid="0">
      <p:cViewPr varScale="1">
        <p:scale>
          <a:sx n="47" d="100"/>
          <a:sy n="47" d="100"/>
        </p:scale>
        <p:origin x="162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CA896-B134-4286-9685-3AE731C74529}" type="datetimeFigureOut">
              <a:rPr lang="tr-TR" smtClean="0"/>
              <a:t>20.10.2022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7B7BD-B000-4207-83CC-2B5DDDD28D1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829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01753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7858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1551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7101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8952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5641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5674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1468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9005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3783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305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17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5569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589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666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7BD-B000-4207-83CC-2B5DDDD28D1F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6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25000">
              <a:srgbClr val="C00000"/>
            </a:gs>
            <a:gs pos="81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140507" y="715847"/>
            <a:ext cx="860723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/>
              <a:t>2017 / 745 / EU </a:t>
            </a:r>
          </a:p>
          <a:p>
            <a:r>
              <a:rPr lang="tr-TR" sz="3600" dirty="0"/>
              <a:t>MEDICAL DEVICE REGULATION</a:t>
            </a:r>
          </a:p>
          <a:p>
            <a:endParaRPr lang="tr-TR" sz="3600" dirty="0"/>
          </a:p>
          <a:p>
            <a:r>
              <a:rPr lang="tr-TR" sz="3600" dirty="0"/>
              <a:t>2 Haziran 2021 tarihli ve 31499 sayılı TIBBİ CİHAZ YÖNETMELİĞİ </a:t>
            </a:r>
          </a:p>
          <a:p>
            <a:endParaRPr lang="tr-TR" sz="3600" dirty="0"/>
          </a:p>
          <a:p>
            <a:r>
              <a:rPr lang="tr-TR" sz="2000" dirty="0"/>
              <a:t>EK XIII </a:t>
            </a:r>
          </a:p>
          <a:p>
            <a:r>
              <a:rPr lang="tr-TR" sz="2000" dirty="0"/>
              <a:t>ISMARLAMA İMAL EDİLEN CİHAZLARA YÖNELİK PROSEDÜR 	</a:t>
            </a:r>
          </a:p>
          <a:p>
            <a:endParaRPr lang="tr-TR" sz="2000" dirty="0">
              <a:solidFill>
                <a:schemeClr val="accent1"/>
              </a:solidFill>
            </a:endParaRPr>
          </a:p>
          <a:p>
            <a:endParaRPr lang="tr-TR" sz="2000" dirty="0">
              <a:solidFill>
                <a:schemeClr val="bg1"/>
              </a:solidFill>
            </a:endParaRP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ADFCEBA7-E236-658F-2DFA-4A7823E04D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107" y="433352"/>
            <a:ext cx="1521137" cy="1332470"/>
          </a:xfrm>
          <a:prstGeom prst="rect">
            <a:avLst/>
          </a:prstGeom>
        </p:spPr>
      </p:pic>
      <p:sp>
        <p:nvSpPr>
          <p:cNvPr id="3" name="Alt Başlık 2">
            <a:extLst>
              <a:ext uri="{FF2B5EF4-FFF2-40B4-BE49-F238E27FC236}">
                <a16:creationId xmlns:a16="http://schemas.microsoft.com/office/drawing/2014/main" id="{3B23A0C8-27B7-8574-A38B-33274F3643A9}"/>
              </a:ext>
            </a:extLst>
          </p:cNvPr>
          <p:cNvSpPr txBox="1">
            <a:spLocks/>
          </p:cNvSpPr>
          <p:nvPr/>
        </p:nvSpPr>
        <p:spPr>
          <a:xfrm>
            <a:off x="1507066" y="5180658"/>
            <a:ext cx="9177867" cy="96149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/>
              <a:t>SERİAN DOMA</a:t>
            </a:r>
          </a:p>
          <a:p>
            <a:pPr marL="0" indent="0" algn="ctr">
              <a:buNone/>
            </a:pPr>
            <a:r>
              <a:rPr lang="tr-TR" dirty="0"/>
              <a:t>BİYOMEDİKAL MÜHENDİSİ, MSC.</a:t>
            </a:r>
          </a:p>
        </p:txBody>
      </p:sp>
    </p:spTree>
    <p:extLst>
      <p:ext uri="{BB962C8B-B14F-4D97-AF65-F5344CB8AC3E}">
        <p14:creationId xmlns:p14="http://schemas.microsoft.com/office/powerpoint/2010/main" val="711303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 MDCG 2021-3 </a:t>
            </a:r>
            <a:br>
              <a:rPr lang="tr-TR" sz="3200" dirty="0"/>
            </a:br>
            <a:r>
              <a:rPr lang="tr-TR" sz="3200" dirty="0"/>
              <a:t>Ismarlama İmal Edilen Tıbbi Cihazlarla İlgili Sorular ve Cevaplar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18447" y="430375"/>
            <a:ext cx="6281873" cy="62821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u="sng" dirty="0"/>
              <a:t>Ismarlama imal edilen cihaz örnekleri; </a:t>
            </a:r>
          </a:p>
          <a:p>
            <a:pPr marL="0" indent="0" algn="just">
              <a:buNone/>
            </a:pPr>
            <a:endParaRPr lang="tr-TR" b="1" u="sng" dirty="0"/>
          </a:p>
          <a:p>
            <a:pPr algn="just"/>
            <a:r>
              <a:rPr lang="tr-TR" dirty="0"/>
              <a:t>Belirli bir hastanın bireysel durumu için spesifik tasarım özelliklerini içeren bir </a:t>
            </a:r>
            <a:r>
              <a:rPr lang="tr-TR" b="1" dirty="0"/>
              <a:t>diş hekimi tarafından temin edilen yazılı bir reçeteye göre imal edilmiş bir </a:t>
            </a:r>
            <a:r>
              <a:rPr lang="tr-TR" b="1" u="sng" dirty="0"/>
              <a:t>diş kaplaması.</a:t>
            </a:r>
          </a:p>
          <a:p>
            <a:pPr algn="just"/>
            <a:endParaRPr lang="tr-TR" b="1" dirty="0"/>
          </a:p>
          <a:p>
            <a:pPr algn="just"/>
            <a:r>
              <a:rPr lang="tr-TR" b="1" dirty="0"/>
              <a:t>Diz Bilek Ayak </a:t>
            </a:r>
            <a:r>
              <a:rPr lang="tr-TR" b="1" dirty="0" err="1"/>
              <a:t>Ortezi</a:t>
            </a:r>
            <a:r>
              <a:rPr lang="tr-TR" b="1" dirty="0"/>
              <a:t> gibi </a:t>
            </a:r>
            <a:r>
              <a:rPr lang="tr-TR" dirty="0"/>
              <a:t>alt </a:t>
            </a:r>
            <a:r>
              <a:rPr lang="tr-TR" dirty="0" err="1"/>
              <a:t>ekstremitede</a:t>
            </a:r>
            <a:r>
              <a:rPr lang="tr-TR" dirty="0"/>
              <a:t> </a:t>
            </a:r>
            <a:r>
              <a:rPr lang="tr-TR" dirty="0" err="1"/>
              <a:t>nöromüsküler</a:t>
            </a:r>
            <a:r>
              <a:rPr lang="tr-TR" dirty="0"/>
              <a:t> veya kas-iskelet sistemi bozukluğu olan bir kişiye yardımcı olmak için spesifik tasarım özelliğini içeren </a:t>
            </a:r>
            <a:r>
              <a:rPr lang="tr-TR" b="1" dirty="0"/>
              <a:t>yazılı bir reçeteye göre yapılmış bir </a:t>
            </a:r>
            <a:r>
              <a:rPr lang="tr-TR" b="1" dirty="0" err="1"/>
              <a:t>ortez</a:t>
            </a:r>
            <a:r>
              <a:rPr lang="tr-TR" b="1" dirty="0"/>
              <a:t>.</a:t>
            </a:r>
          </a:p>
          <a:p>
            <a:pPr algn="just"/>
            <a:endParaRPr lang="tr-TR" b="1" dirty="0"/>
          </a:p>
          <a:p>
            <a:pPr algn="just"/>
            <a:r>
              <a:rPr lang="tr-TR" dirty="0"/>
              <a:t>Doktorun cihazın imalatı için gerekli olan hastaya spesifik tasarım özelliklerini sağlayan </a:t>
            </a:r>
            <a:r>
              <a:rPr lang="tr-TR" b="1" dirty="0"/>
              <a:t>yazılı bir reçete uyarınca</a:t>
            </a:r>
            <a:r>
              <a:rPr lang="tr-TR" dirty="0"/>
              <a:t> kaydedilen bir vücut parçasının ve/veya işlevin yerini alması amaçlanan </a:t>
            </a:r>
            <a:r>
              <a:rPr lang="tr-TR" b="1" dirty="0"/>
              <a:t>el protezi.</a:t>
            </a:r>
          </a:p>
        </p:txBody>
      </p:sp>
      <p:pic>
        <p:nvPicPr>
          <p:cNvPr id="4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5" y="120157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4722" y="215567"/>
            <a:ext cx="3843725" cy="122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641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 MDCG 2021-3 </a:t>
            </a:r>
            <a:br>
              <a:rPr lang="tr-TR" sz="3200" dirty="0"/>
            </a:br>
            <a:r>
              <a:rPr lang="tr-TR" sz="3200" dirty="0"/>
              <a:t>Ismarlama İmal Edilen Tıbbi Cihazlarla İlgili Sorular ve Cevaplar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18447" y="803185"/>
            <a:ext cx="6281873" cy="59093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u="sng" dirty="0"/>
              <a:t>Ismarlama imal edilen cihaz olarak </a:t>
            </a:r>
            <a:r>
              <a:rPr lang="tr-TR" b="1" u="sng" dirty="0">
                <a:solidFill>
                  <a:schemeClr val="accent1"/>
                </a:solidFill>
              </a:rPr>
              <a:t>kabul edilmeyen </a:t>
            </a:r>
            <a:r>
              <a:rPr lang="tr-TR" b="1" u="sng" dirty="0"/>
              <a:t>cihaz örnekleri: </a:t>
            </a:r>
          </a:p>
          <a:p>
            <a:pPr algn="just"/>
            <a:r>
              <a:rPr lang="tr-TR" dirty="0"/>
              <a:t>Herhangi bir profesyonel kullanıcının </a:t>
            </a:r>
            <a:r>
              <a:rPr lang="tr-TR" b="1" dirty="0"/>
              <a:t>spesifik gerekliliklerini karşılamak üzere adapte edilmesi gereken, seri üretilen cihazlar,</a:t>
            </a:r>
            <a:r>
              <a:rPr lang="tr-TR" dirty="0"/>
              <a:t> bundan böyle adapte edilebilir tıbbi cihazlar olarak anılacaktır.</a:t>
            </a:r>
          </a:p>
          <a:p>
            <a:pPr lvl="1" algn="just"/>
            <a:r>
              <a:rPr lang="tr-TR" dirty="0"/>
              <a:t>belirli gözlük çerçeveleri ve optik gözlükler (gözlük oluşturmak için bir araya getirilmiş)</a:t>
            </a:r>
          </a:p>
          <a:p>
            <a:pPr lvl="1" algn="just"/>
            <a:r>
              <a:rPr lang="tr-TR" dirty="0"/>
              <a:t>hastaya uygun tekerlekli sandalyeler</a:t>
            </a:r>
          </a:p>
          <a:p>
            <a:pPr lvl="1" algn="just"/>
            <a:r>
              <a:rPr lang="tr-TR" dirty="0"/>
              <a:t>işitme cihazları (</a:t>
            </a:r>
            <a:r>
              <a:rPr lang="tr-TR" dirty="0" err="1"/>
              <a:t>otoplastik</a:t>
            </a:r>
            <a:r>
              <a:rPr lang="tr-TR" dirty="0"/>
              <a:t> ve amplifikatör)</a:t>
            </a:r>
          </a:p>
          <a:p>
            <a:pPr lvl="1" algn="just"/>
            <a:r>
              <a:rPr lang="tr-TR" dirty="0" err="1"/>
              <a:t>ortotik</a:t>
            </a:r>
            <a:r>
              <a:rPr lang="tr-TR" dirty="0"/>
              <a:t> bandajlar</a:t>
            </a:r>
          </a:p>
          <a:p>
            <a:pPr lvl="1" algn="just"/>
            <a:r>
              <a:rPr lang="tr-TR" dirty="0"/>
              <a:t>dış protezler</a:t>
            </a:r>
          </a:p>
          <a:p>
            <a:pPr algn="just"/>
            <a:r>
              <a:rPr lang="tr-TR" dirty="0"/>
              <a:t>Potansiyel olarak yetkilendirilmiş bir kişinin yazılı reçetelerine göre yapılmış, </a:t>
            </a:r>
            <a:r>
              <a:rPr lang="tr-TR" b="1" dirty="0"/>
              <a:t>endüstriyel imalat süreçleri vasıtasıyla seri üretilen cihazlar. </a:t>
            </a:r>
          </a:p>
        </p:txBody>
      </p:sp>
      <p:pic>
        <p:nvPicPr>
          <p:cNvPr id="4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5" y="120157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4722" y="215567"/>
            <a:ext cx="3843725" cy="122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271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344216" y="2074729"/>
            <a:ext cx="5490224" cy="2331016"/>
          </a:xfrm>
        </p:spPr>
        <p:txBody>
          <a:bodyPr>
            <a:noAutofit/>
          </a:bodyPr>
          <a:lstStyle/>
          <a:p>
            <a:r>
              <a:rPr lang="tr-TR" sz="3200" dirty="0"/>
              <a:t>MDCG 2021-3 </a:t>
            </a:r>
            <a:br>
              <a:rPr lang="tr-TR" sz="3200" dirty="0"/>
            </a:br>
            <a:br>
              <a:rPr lang="tr-TR" sz="3200" dirty="0"/>
            </a:br>
            <a:r>
              <a:rPr lang="tr-TR" sz="3200" dirty="0" err="1"/>
              <a:t>MDR'ye</a:t>
            </a:r>
            <a:r>
              <a:rPr lang="tr-TR" sz="3200" dirty="0"/>
              <a:t> göre ısmarlama imal edilen cihaz </a:t>
            </a:r>
            <a:r>
              <a:rPr lang="tr-TR" sz="3200" u="sng" dirty="0"/>
              <a:t>imalatçılarının yükümlülükleri nelerdir? </a:t>
            </a:r>
          </a:p>
        </p:txBody>
      </p:sp>
    </p:spTree>
    <p:extLst>
      <p:ext uri="{BB962C8B-B14F-4D97-AF65-F5344CB8AC3E}">
        <p14:creationId xmlns:p14="http://schemas.microsoft.com/office/powerpoint/2010/main" val="4189293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 MDCG 2021-3 </a:t>
            </a:r>
            <a:br>
              <a:rPr lang="tr-TR" sz="3200" dirty="0"/>
            </a:br>
            <a:r>
              <a:rPr lang="tr-TR" sz="3200" dirty="0"/>
              <a:t>Ismarlama İmal Edilen Tıbbi Cihazlarla İlgili Sorular ve Cevaplar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42165" y="803185"/>
            <a:ext cx="6558156" cy="59093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err="1">
                <a:solidFill>
                  <a:schemeClr val="accent1"/>
                </a:solidFill>
              </a:rPr>
              <a:t>MDR'ye</a:t>
            </a:r>
            <a:r>
              <a:rPr lang="tr-TR" b="1" dirty="0">
                <a:solidFill>
                  <a:schemeClr val="accent1"/>
                </a:solidFill>
              </a:rPr>
              <a:t> göre ısmarlama imal edilen cihaz imalatçılarının yükümlülükleri nelerdir? </a:t>
            </a:r>
          </a:p>
          <a:p>
            <a:pPr marL="0" indent="0" algn="just">
              <a:buNone/>
            </a:pPr>
            <a:endParaRPr lang="tr-TR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tr-TR" dirty="0"/>
              <a:t>İmalatçıların </a:t>
            </a:r>
            <a:r>
              <a:rPr lang="tr-TR" b="1" dirty="0"/>
              <a:t>MDR gerekliliklerinin neredeyse tamamını karşılaması gerekir.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tr-TR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tr-TR" b="1" dirty="0"/>
              <a:t>MDR Ek I gerekliliklerinin</a:t>
            </a:r>
            <a:r>
              <a:rPr lang="tr-TR" dirty="0"/>
              <a:t> uygulanabilir olduğunu değerlendirmek ısmarlama imal edilen cihaz </a:t>
            </a:r>
            <a:r>
              <a:rPr lang="tr-TR" b="1" dirty="0"/>
              <a:t>imalatçısının sorumluluğundadır.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tr-TR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tr-TR" dirty="0"/>
              <a:t>İmalatçılar, </a:t>
            </a:r>
            <a:r>
              <a:rPr lang="tr-TR" b="1" dirty="0"/>
              <a:t>cihazın risk sınıfı ve tipi ile orantılı olacak şekilde </a:t>
            </a:r>
            <a:r>
              <a:rPr lang="tr-TR" dirty="0"/>
              <a:t>bir kalite yönetim </a:t>
            </a:r>
            <a:r>
              <a:rPr lang="tr-TR" b="1" dirty="0"/>
              <a:t>sistemi (KYS) oluşturur</a:t>
            </a:r>
            <a:r>
              <a:rPr lang="tr-TR" dirty="0"/>
              <a:t>, </a:t>
            </a:r>
            <a:r>
              <a:rPr lang="tr-TR" dirty="0" err="1"/>
              <a:t>dokümante</a:t>
            </a:r>
            <a:r>
              <a:rPr lang="tr-TR" dirty="0"/>
              <a:t> eder, uygular, sürdürür, güncel tutar ve sürekli geliştirir. KYS, </a:t>
            </a:r>
            <a:r>
              <a:rPr lang="tr-TR" b="1" dirty="0"/>
              <a:t>MDR Madde 10(9)'da </a:t>
            </a:r>
            <a:r>
              <a:rPr lang="tr-TR" dirty="0"/>
              <a:t>açıklanan tüm unsurları ele almalıdır.</a:t>
            </a:r>
            <a:endParaRPr lang="tr-TR" b="1" dirty="0"/>
          </a:p>
        </p:txBody>
      </p:sp>
      <p:pic>
        <p:nvPicPr>
          <p:cNvPr id="4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5" y="120157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4722" y="215567"/>
            <a:ext cx="3567443" cy="122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465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 MDCG 2021-3 </a:t>
            </a:r>
            <a:br>
              <a:rPr lang="tr-TR" sz="3200" dirty="0"/>
            </a:br>
            <a:r>
              <a:rPr lang="tr-TR" sz="3200" dirty="0"/>
              <a:t>Ismarlama İmal Edilen Tıbbi Cihazlarla İlgili Sorular ve Cevaplar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42165" y="552451"/>
            <a:ext cx="6778336" cy="60769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b="1" dirty="0" err="1">
                <a:solidFill>
                  <a:schemeClr val="accent1"/>
                </a:solidFill>
              </a:rPr>
              <a:t>MDR'ye</a:t>
            </a:r>
            <a:r>
              <a:rPr lang="tr-TR" b="1" dirty="0">
                <a:solidFill>
                  <a:schemeClr val="accent1"/>
                </a:solidFill>
              </a:rPr>
              <a:t> göre ısmarlama imal edilen cihaz imalatçılarının yükümlülükleri nelerdir? </a:t>
            </a:r>
          </a:p>
          <a:p>
            <a:pPr marL="0" indent="0" algn="just">
              <a:buNone/>
            </a:pPr>
            <a:endParaRPr lang="tr-TR" b="1" dirty="0"/>
          </a:p>
          <a:p>
            <a:pPr algn="just"/>
            <a:r>
              <a:rPr lang="tr-TR" dirty="0"/>
              <a:t>MDR uyumlu bir </a:t>
            </a:r>
            <a:r>
              <a:rPr lang="tr-TR" b="1" dirty="0"/>
              <a:t>PMS uygulamak için</a:t>
            </a:r>
            <a:r>
              <a:rPr lang="tr-TR" dirty="0"/>
              <a:t>, ilgili sağlık hizmeti sağlayıcıları/sağlık profesyonelleri veya hastalarla, sahadaki cihazların kalitesi, performansı ve özellikle </a:t>
            </a:r>
            <a:r>
              <a:rPr lang="tr-TR" b="1" dirty="0"/>
              <a:t>klinik performansı ve güvenliliği hakkında geri bildirim almak için uygun iletişim kanalları oluşturulur. </a:t>
            </a:r>
          </a:p>
          <a:p>
            <a:pPr algn="just"/>
            <a:endParaRPr lang="tr-TR" b="1" dirty="0"/>
          </a:p>
          <a:p>
            <a:pPr algn="just"/>
            <a:r>
              <a:rPr lang="tr-TR" dirty="0"/>
              <a:t>MDR tarafından tanımlanan </a:t>
            </a:r>
            <a:r>
              <a:rPr lang="tr-TR" b="1" dirty="0"/>
              <a:t>risk yönetimi, PMS ve klinik değerlendirme yaşam döngüsü süreçleri için, bu yükümlülükleri aynı kullanım amacı, kullanılan materyaller, kullanılan süreç, aynı ana tasarım vb. olan cihaz gruplarına uygular ve </a:t>
            </a:r>
            <a:r>
              <a:rPr lang="tr-TR" b="1" u="sng" dirty="0"/>
              <a:t>her bir münferit ısmarlama imal edilen cihaza uygulamaz. </a:t>
            </a:r>
          </a:p>
        </p:txBody>
      </p:sp>
      <p:pic>
        <p:nvPicPr>
          <p:cNvPr id="4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5" y="120157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4722" y="215567"/>
            <a:ext cx="3567443" cy="122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962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 MDCG 2021-3 </a:t>
            </a:r>
            <a:br>
              <a:rPr lang="tr-TR" sz="3200" dirty="0"/>
            </a:br>
            <a:r>
              <a:rPr lang="tr-TR" sz="3200" dirty="0"/>
              <a:t>Ismarlama İmal Edilen Tıbbi Cihazlarla İlgili Sorular ve Cevaplar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42165" y="1739317"/>
            <a:ext cx="6958502" cy="30670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b="1" dirty="0" err="1">
                <a:solidFill>
                  <a:schemeClr val="accent1"/>
                </a:solidFill>
              </a:rPr>
              <a:t>MDR'ye</a:t>
            </a:r>
            <a:r>
              <a:rPr lang="tr-TR" b="1" dirty="0">
                <a:solidFill>
                  <a:schemeClr val="accent1"/>
                </a:solidFill>
              </a:rPr>
              <a:t> göre ısmarlama imal edilen cihaz imalatçılarının yükümlülükleri nelerdir? 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MDR Madde 87(1) uyarınca, ısmarlama imal edilen cihaz imalatçıları her </a:t>
            </a:r>
            <a:r>
              <a:rPr lang="tr-TR" b="1" dirty="0"/>
              <a:t>türlü ciddi olumsuz olayı ve/veya saha güvenliği düzeltici faaliyetleri öğrenir öğrenmez yetkili otoritelere raporlar. </a:t>
            </a:r>
          </a:p>
        </p:txBody>
      </p:sp>
      <p:pic>
        <p:nvPicPr>
          <p:cNvPr id="4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5" y="120157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4722" y="215567"/>
            <a:ext cx="3567443" cy="122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911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344216" y="2074729"/>
            <a:ext cx="5490224" cy="3120726"/>
          </a:xfrm>
        </p:spPr>
        <p:txBody>
          <a:bodyPr>
            <a:noAutofit/>
          </a:bodyPr>
          <a:lstStyle/>
          <a:p>
            <a:pPr marL="0" indent="0"/>
            <a:r>
              <a:rPr lang="tr-TR" sz="3200" dirty="0"/>
              <a:t>MDCG 2021-3 </a:t>
            </a:r>
            <a:br>
              <a:rPr lang="tr-TR" sz="3200" dirty="0"/>
            </a:br>
            <a:br>
              <a:rPr lang="tr-TR" sz="3200" dirty="0"/>
            </a:br>
            <a:r>
              <a:rPr lang="tr-TR" sz="3200" dirty="0"/>
              <a:t>Ismarlama imal edilen cihaz imalatçılarının h</a:t>
            </a:r>
            <a:r>
              <a:rPr lang="tr-TR" sz="3200" u="sng" dirty="0"/>
              <a:t>angi yükümlülükleri </a:t>
            </a:r>
            <a:r>
              <a:rPr lang="tr-TR" sz="3200" dirty="0"/>
              <a:t>diğer tıbbi cihaz imalatçılarının yükümlülüklerinden </a:t>
            </a:r>
            <a:r>
              <a:rPr lang="tr-TR" sz="3200" u="sng" dirty="0"/>
              <a:t>farklıdır? </a:t>
            </a:r>
          </a:p>
        </p:txBody>
      </p:sp>
    </p:spTree>
    <p:extLst>
      <p:ext uri="{BB962C8B-B14F-4D97-AF65-F5344CB8AC3E}">
        <p14:creationId xmlns:p14="http://schemas.microsoft.com/office/powerpoint/2010/main" val="2684666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 MDCG 2021-3 </a:t>
            </a:r>
            <a:br>
              <a:rPr lang="tr-TR" sz="3200" dirty="0"/>
            </a:br>
            <a:r>
              <a:rPr lang="tr-TR" sz="3200" dirty="0"/>
              <a:t>Ismarlama İmal Edilen Tıbbi Cihazlarla İlgili Sorular ve Cevaplar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18254" y="1439005"/>
            <a:ext cx="6774872" cy="39901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b="1" dirty="0">
                <a:solidFill>
                  <a:schemeClr val="accent1"/>
                </a:solidFill>
              </a:rPr>
              <a:t>Ismarlama imal edilen cihaz imalatçılarının hangi yükümlülükleri diğer tıbbi cihaz imalatçılarının yükümlülüklerinden </a:t>
            </a:r>
            <a:r>
              <a:rPr lang="tr-TR" b="1" u="sng" dirty="0">
                <a:solidFill>
                  <a:schemeClr val="accent1"/>
                </a:solidFill>
              </a:rPr>
              <a:t>farklıdır? </a:t>
            </a:r>
            <a:endParaRPr lang="tr-TR" u="sng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b="1" dirty="0">
                <a:solidFill>
                  <a:schemeClr val="accent1"/>
                </a:solidFill>
              </a:rPr>
              <a:t>Beyan: </a:t>
            </a:r>
          </a:p>
          <a:p>
            <a:pPr algn="just"/>
            <a:r>
              <a:rPr lang="tr-TR" dirty="0"/>
              <a:t>Ek </a:t>
            </a:r>
            <a:r>
              <a:rPr lang="tr-TR" dirty="0" err="1"/>
              <a:t>XIII'ün</a:t>
            </a:r>
            <a:r>
              <a:rPr lang="tr-TR" dirty="0"/>
              <a:t> 1’i uyarınca ve </a:t>
            </a:r>
            <a:r>
              <a:rPr lang="tr-TR" b="1" dirty="0"/>
              <a:t>uygunluk beyanı yerine </a:t>
            </a:r>
            <a:r>
              <a:rPr lang="tr-TR" dirty="0"/>
              <a:t>ısmarlama imal edilen cihazlara bir </a:t>
            </a:r>
            <a:r>
              <a:rPr lang="tr-TR" b="1" dirty="0"/>
              <a:t>Ek XIII beyanı eşlik eder</a:t>
            </a:r>
            <a:r>
              <a:rPr lang="tr-TR" dirty="0"/>
              <a:t>. Bu beyan; bir isim, bir kısaltma veya sayısal bir kod ile tanımlanan belirli hasta veya kullanıcıya sunulur. </a:t>
            </a:r>
          </a:p>
        </p:txBody>
      </p:sp>
      <p:pic>
        <p:nvPicPr>
          <p:cNvPr id="4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5" y="120157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4722" y="215567"/>
            <a:ext cx="3567443" cy="122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884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 MDCG 2021-3 </a:t>
            </a:r>
            <a:br>
              <a:rPr lang="tr-TR" sz="3200" dirty="0"/>
            </a:br>
            <a:r>
              <a:rPr lang="tr-TR" sz="3200" dirty="0"/>
              <a:t>Ismarlama İmal Edilen Tıbbi Cihazlarla İlgili Sorular ve Cevaplar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12327" y="514350"/>
            <a:ext cx="6733309" cy="58483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b="1" dirty="0">
                <a:solidFill>
                  <a:schemeClr val="accent1"/>
                </a:solidFill>
              </a:rPr>
              <a:t>Ismarlama imal edilen cihaz imalatçılarının hangi yükümlülükleri diğer tıbbi cihaz imalatçılarının yükümlülüklerinden </a:t>
            </a:r>
            <a:r>
              <a:rPr lang="tr-TR" b="1" u="sng" dirty="0">
                <a:solidFill>
                  <a:schemeClr val="accent1"/>
                </a:solidFill>
              </a:rPr>
              <a:t>farklıdır? </a:t>
            </a:r>
            <a:endParaRPr lang="tr-TR" u="sng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b="1" dirty="0">
                <a:solidFill>
                  <a:schemeClr val="accent1"/>
                </a:solidFill>
              </a:rPr>
              <a:t>Uygunluk Değerlendirme: </a:t>
            </a:r>
          </a:p>
          <a:p>
            <a:pPr algn="just"/>
            <a:r>
              <a:rPr lang="tr-TR" dirty="0"/>
              <a:t>Bir onaylanmış kuruluş tarafından </a:t>
            </a:r>
            <a:r>
              <a:rPr lang="tr-TR" b="1" dirty="0"/>
              <a:t>KYS sertifikasyonunu kapsayan bir uygunluk değerlendirme prosedürü </a:t>
            </a:r>
            <a:r>
              <a:rPr lang="tr-TR" dirty="0"/>
              <a:t>(MDR Ek IX I. Bölüm veya Ek XI Kısım A uyarınca) </a:t>
            </a:r>
            <a:r>
              <a:rPr lang="tr-TR" b="1" dirty="0"/>
              <a:t>Sınıf III </a:t>
            </a:r>
            <a:r>
              <a:rPr lang="tr-TR" b="1" dirty="0" err="1"/>
              <a:t>implante</a:t>
            </a:r>
            <a:r>
              <a:rPr lang="tr-TR" b="1" dirty="0"/>
              <a:t> edilebilir ısmarlama imal edilen cihazlar için uygulanabilir.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Sınıf III </a:t>
            </a:r>
            <a:r>
              <a:rPr lang="tr-TR" dirty="0" err="1"/>
              <a:t>implante</a:t>
            </a:r>
            <a:r>
              <a:rPr lang="tr-TR" dirty="0"/>
              <a:t> edilebilir ısmarlama imal edilen cihaz için düzenlenen </a:t>
            </a:r>
            <a:r>
              <a:rPr lang="tr-TR" b="1" dirty="0"/>
              <a:t>KYS sertifikalarının kaydı </a:t>
            </a:r>
            <a:r>
              <a:rPr lang="tr-TR" b="1" dirty="0" err="1"/>
              <a:t>EUDAMED'e</a:t>
            </a:r>
            <a:r>
              <a:rPr lang="tr-TR" b="1" dirty="0"/>
              <a:t> girilir</a:t>
            </a:r>
            <a:r>
              <a:rPr lang="tr-TR" dirty="0"/>
              <a:t>. İlave olarak imalatçıların; iktisadi işletmecilerin ve cihazların kaydına ilişkin ulusal gerekliliklere uymaları gerekebilir. </a:t>
            </a:r>
          </a:p>
        </p:txBody>
      </p:sp>
      <p:pic>
        <p:nvPicPr>
          <p:cNvPr id="4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5" y="120157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4722" y="215567"/>
            <a:ext cx="3567443" cy="122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325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 MDCG 2021-3 </a:t>
            </a:r>
            <a:br>
              <a:rPr lang="tr-TR" sz="3200" dirty="0"/>
            </a:br>
            <a:r>
              <a:rPr lang="tr-TR" sz="3200" dirty="0"/>
              <a:t>Ismarlama İmal Edilen Tıbbi Cihazlarla İlgili Sorular ve Cevaplar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59817" y="930312"/>
            <a:ext cx="6733309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b="1" dirty="0">
                <a:solidFill>
                  <a:schemeClr val="accent1"/>
                </a:solidFill>
              </a:rPr>
              <a:t>Ismarlama imal edilen cihaz imalatçılarının hangi yükümlülükleri diğer tıbbi cihaz imalatçılarının yükümlülüklerinden </a:t>
            </a:r>
            <a:r>
              <a:rPr lang="tr-TR" b="1" u="sng" dirty="0">
                <a:solidFill>
                  <a:schemeClr val="accent1"/>
                </a:solidFill>
              </a:rPr>
              <a:t>farklıdır? </a:t>
            </a:r>
            <a:endParaRPr lang="tr-TR" u="sng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b="1" dirty="0">
                <a:solidFill>
                  <a:schemeClr val="accent1"/>
                </a:solidFill>
              </a:rPr>
              <a:t>UDI </a:t>
            </a:r>
          </a:p>
          <a:p>
            <a:pPr marL="0" indent="0" algn="just">
              <a:buNone/>
            </a:pPr>
            <a:r>
              <a:rPr lang="tr-TR" dirty="0"/>
              <a:t>Cihaz UDI kaydı, tahsisi ve etiketlemesi </a:t>
            </a:r>
            <a:r>
              <a:rPr lang="tr-TR" b="1" dirty="0"/>
              <a:t>gerekliliklerinden muaftır. </a:t>
            </a:r>
          </a:p>
          <a:p>
            <a:pPr marL="0" indent="0" algn="just">
              <a:buNone/>
            </a:pPr>
            <a:endParaRPr lang="tr-TR" b="1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tr-TR" b="1" dirty="0">
                <a:solidFill>
                  <a:schemeClr val="accent1"/>
                </a:solidFill>
              </a:rPr>
              <a:t>Mevzuata Uyum Sorumlusu (PRRC)</a:t>
            </a:r>
          </a:p>
          <a:p>
            <a:pPr marL="0" indent="0" algn="just">
              <a:buNone/>
            </a:pPr>
            <a:r>
              <a:rPr lang="tr-TR" dirty="0"/>
              <a:t>MDR Madde 15 uyarınca mevzuata uyum sorumlusu bir kişi (PRRC) </a:t>
            </a:r>
            <a:r>
              <a:rPr lang="tr-TR" b="1" dirty="0"/>
              <a:t>atamaları gerekse de</a:t>
            </a:r>
            <a:r>
              <a:rPr lang="tr-TR" dirty="0"/>
              <a:t>, bu kişileri </a:t>
            </a:r>
            <a:r>
              <a:rPr lang="tr-TR" b="1" dirty="0" err="1"/>
              <a:t>EUDAMED'e</a:t>
            </a:r>
            <a:r>
              <a:rPr lang="tr-TR" b="1" dirty="0"/>
              <a:t> kaydetmeleri zorunlu değildir. </a:t>
            </a:r>
            <a:endParaRPr lang="tr-TR" b="1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tr-TR" dirty="0"/>
          </a:p>
        </p:txBody>
      </p:sp>
      <p:pic>
        <p:nvPicPr>
          <p:cNvPr id="4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5" y="120157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4722" y="215567"/>
            <a:ext cx="3567443" cy="122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84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type="body" idx="1"/>
          </p:nvPr>
        </p:nvSpPr>
        <p:spPr>
          <a:xfrm>
            <a:off x="3344215" y="2083982"/>
            <a:ext cx="5490223" cy="2716618"/>
          </a:xfrm>
        </p:spPr>
        <p:txBody>
          <a:bodyPr>
            <a:normAutofit/>
          </a:bodyPr>
          <a:lstStyle/>
          <a:p>
            <a:r>
              <a:rPr lang="nb-NO" sz="3600" dirty="0">
                <a:latin typeface="+mj-lt"/>
              </a:rPr>
              <a:t>Ek XIII </a:t>
            </a:r>
            <a:endParaRPr lang="tr-TR" sz="3600" dirty="0">
              <a:latin typeface="+mj-lt"/>
            </a:endParaRPr>
          </a:p>
          <a:p>
            <a:r>
              <a:rPr lang="nb-NO" sz="3600" dirty="0">
                <a:latin typeface="+mj-lt"/>
              </a:rPr>
              <a:t>Ismarlama Üretilen Cihazlara Yönelik Prosedür</a:t>
            </a:r>
            <a:endParaRPr lang="tr-TR" sz="3600" dirty="0">
              <a:latin typeface="+mj-lt"/>
            </a:endParaRPr>
          </a:p>
        </p:txBody>
      </p:sp>
      <p:pic>
        <p:nvPicPr>
          <p:cNvPr id="4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65218"/>
            <a:ext cx="2950736" cy="2313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325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 MDCG 2021-3 </a:t>
            </a:r>
            <a:br>
              <a:rPr lang="tr-TR" sz="3200" dirty="0"/>
            </a:br>
            <a:r>
              <a:rPr lang="tr-TR" sz="3200" dirty="0"/>
              <a:t>Ismarlama İmal Edilen Tıbbi Cihazlarla İlgili Sorular ve Cevaplar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59817" y="464106"/>
            <a:ext cx="6733309" cy="6144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b="1" dirty="0">
                <a:solidFill>
                  <a:schemeClr val="accent1"/>
                </a:solidFill>
              </a:rPr>
              <a:t>Ismarlama imal edilen cihaz imalatçılarının hangi yükümlülükleri diğer tıbbi cihaz imalatçılarının yükümlülüklerinden </a:t>
            </a:r>
            <a:r>
              <a:rPr lang="tr-TR" b="1" u="sng" dirty="0">
                <a:solidFill>
                  <a:schemeClr val="accent1"/>
                </a:solidFill>
              </a:rPr>
              <a:t>farklıdır? </a:t>
            </a:r>
            <a:endParaRPr lang="tr-TR" u="sng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tr-TR" sz="1600" dirty="0"/>
          </a:p>
          <a:p>
            <a:pPr marL="0" indent="0" algn="just">
              <a:buNone/>
            </a:pPr>
            <a:r>
              <a:rPr lang="tr-TR" sz="1600" b="1" dirty="0">
                <a:solidFill>
                  <a:schemeClr val="accent1"/>
                </a:solidFill>
              </a:rPr>
              <a:t>PMS</a:t>
            </a:r>
          </a:p>
          <a:p>
            <a:pPr algn="just"/>
            <a:r>
              <a:rPr lang="tr-TR" dirty="0"/>
              <a:t>MDR Madde 85'e göre </a:t>
            </a:r>
            <a:r>
              <a:rPr lang="tr-TR" b="1" dirty="0"/>
              <a:t>Sınıf I cihazlar için bir rapor; </a:t>
            </a:r>
          </a:p>
          <a:p>
            <a:pPr marL="0" indent="0" algn="just">
              <a:buNone/>
            </a:pPr>
            <a:r>
              <a:rPr lang="tr-TR" dirty="0"/>
              <a:t>    MDR Madde 86'ya göre </a:t>
            </a:r>
            <a:r>
              <a:rPr lang="tr-TR" b="1" dirty="0"/>
              <a:t>sınıf </a:t>
            </a:r>
            <a:r>
              <a:rPr lang="tr-TR" b="1" dirty="0" err="1"/>
              <a:t>IIa</a:t>
            </a:r>
            <a:r>
              <a:rPr lang="tr-TR" b="1" dirty="0"/>
              <a:t>, </a:t>
            </a:r>
            <a:r>
              <a:rPr lang="tr-TR" b="1" dirty="0" err="1"/>
              <a:t>IIb</a:t>
            </a:r>
            <a:r>
              <a:rPr lang="tr-TR" b="1" dirty="0"/>
              <a:t> ve III için PSUR; </a:t>
            </a:r>
          </a:p>
          <a:p>
            <a:pPr marL="0" indent="0" algn="just">
              <a:buNone/>
            </a:pPr>
            <a:r>
              <a:rPr lang="tr-TR" dirty="0"/>
              <a:t>ısmarlama imal edilen cihaz imalatçısı tarafından </a:t>
            </a:r>
            <a:r>
              <a:rPr lang="tr-TR" b="1" dirty="0"/>
              <a:t>oluşturulmalıdır, teknik dokümantasyonunun bir parçası olmalıdır. </a:t>
            </a:r>
          </a:p>
          <a:p>
            <a:pPr algn="just"/>
            <a:r>
              <a:rPr lang="tr-TR" dirty="0"/>
              <a:t>Sınıf III </a:t>
            </a:r>
            <a:r>
              <a:rPr lang="tr-TR" dirty="0" err="1"/>
              <a:t>implante</a:t>
            </a:r>
            <a:r>
              <a:rPr lang="tr-TR" dirty="0"/>
              <a:t> edilebilir ısmarlama cihazlar için; </a:t>
            </a:r>
            <a:r>
              <a:rPr lang="tr-TR" b="1" dirty="0" err="1"/>
              <a:t>PSUR'ların</a:t>
            </a:r>
            <a:r>
              <a:rPr lang="tr-TR" b="1" dirty="0"/>
              <a:t> onaylanmış kuruluşlara gönderilmesi gerekli değildir,</a:t>
            </a:r>
            <a:r>
              <a:rPr lang="tr-TR" dirty="0"/>
              <a:t> teknik dokümantasyonun parçası olmalıdır. </a:t>
            </a:r>
          </a:p>
          <a:p>
            <a:pPr marL="0" indent="0" algn="just">
              <a:buNone/>
            </a:pPr>
            <a:endParaRPr lang="tr-TR" sz="1600" dirty="0"/>
          </a:p>
        </p:txBody>
      </p:sp>
      <p:pic>
        <p:nvPicPr>
          <p:cNvPr id="4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5" y="120157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4722" y="215567"/>
            <a:ext cx="3567443" cy="122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797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20 Dilde ''Teşekkür Ederim'' Nasıl Denir? - EDUMA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871" y="856686"/>
            <a:ext cx="7064570" cy="5298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256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10629" y="1053155"/>
            <a:ext cx="6281873" cy="5049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Ek XIII Ismarlama Üretilen Cihazlara Yönelik Prosedür</a:t>
            </a:r>
            <a:endParaRPr lang="tr-TR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tr-TR" sz="2000" dirty="0"/>
              <a:t>Kısım 1:  Beyan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 sz="2000" dirty="0"/>
              <a:t>Kısım 2:  Teknik </a:t>
            </a:r>
            <a:r>
              <a:rPr lang="tr-TR" sz="2000" dirty="0" err="1"/>
              <a:t>Dokumantasyon</a:t>
            </a:r>
            <a:endParaRPr lang="tr-TR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tr-TR" sz="2000" dirty="0"/>
              <a:t>Kısım 3: Kısım 2’ye göre imalat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 sz="2000" dirty="0"/>
              <a:t>Kısım 4: Beyanın Saklanması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 sz="2000" dirty="0"/>
              <a:t>Kısım 5: PMCF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 sz="2000" dirty="0"/>
              <a:t>MDCG 2021-3  Ismarlama İmal Edilen Tıbbi Cihazlarla İlgili Sorular ve Cevaplar</a:t>
            </a:r>
          </a:p>
        </p:txBody>
      </p:sp>
    </p:spTree>
    <p:extLst>
      <p:ext uri="{BB962C8B-B14F-4D97-AF65-F5344CB8AC3E}">
        <p14:creationId xmlns:p14="http://schemas.microsoft.com/office/powerpoint/2010/main" val="192705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Ek XIII </a:t>
            </a:r>
            <a:br>
              <a:rPr lang="tr-TR" dirty="0"/>
            </a:br>
            <a:r>
              <a:rPr lang="nb-NO" dirty="0"/>
              <a:t>Ismarlama Üretilen Cihazlara Yönelik Prosedür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18447" y="519546"/>
            <a:ext cx="6281873" cy="60475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MDR Madde 2(3), ‘ısmarlama imal edilen tıbbi cihazı’: </a:t>
            </a:r>
          </a:p>
          <a:p>
            <a:pPr algn="just"/>
            <a:r>
              <a:rPr lang="tr-TR" dirty="0"/>
              <a:t>mesleki nitelikleri dolayısıyla</a:t>
            </a:r>
          </a:p>
          <a:p>
            <a:pPr lvl="1" algn="just"/>
            <a:r>
              <a:rPr lang="tr-TR" b="1" dirty="0"/>
              <a:t>ulusal mevzuat ile yetkilendirilmiş kişi </a:t>
            </a:r>
            <a:r>
              <a:rPr lang="tr-TR" dirty="0"/>
              <a:t>tarafından </a:t>
            </a:r>
            <a:r>
              <a:rPr lang="tr-TR" b="1" dirty="0"/>
              <a:t>düzenlenen</a:t>
            </a:r>
            <a:r>
              <a:rPr lang="tr-TR" dirty="0"/>
              <a:t> ve </a:t>
            </a:r>
          </a:p>
          <a:p>
            <a:pPr lvl="1" algn="just"/>
            <a:r>
              <a:rPr lang="tr-TR" b="1" dirty="0"/>
              <a:t>bu kişinin sorumluluğu altında, spesifik tasarım karakteristiklerini </a:t>
            </a:r>
            <a:r>
              <a:rPr lang="tr-TR" dirty="0"/>
              <a:t>belirten 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u="sng" dirty="0"/>
              <a:t>yazılı bir reçete </a:t>
            </a:r>
            <a:r>
              <a:rPr lang="tr-TR" dirty="0"/>
              <a:t>uyarınca </a:t>
            </a:r>
            <a:r>
              <a:rPr lang="tr-TR" u="sng" dirty="0"/>
              <a:t>özel olarak </a:t>
            </a:r>
            <a:r>
              <a:rPr lang="tr-TR" dirty="0"/>
              <a:t>imal edilen </a:t>
            </a:r>
          </a:p>
          <a:p>
            <a:pPr algn="just"/>
            <a:r>
              <a:rPr lang="tr-TR" dirty="0"/>
              <a:t>ve </a:t>
            </a:r>
            <a:r>
              <a:rPr lang="tr-TR" u="sng" dirty="0"/>
              <a:t>yalnızca belirli bir hastanın</a:t>
            </a:r>
            <a:r>
              <a:rPr lang="tr-TR" dirty="0"/>
              <a:t> </a:t>
            </a:r>
            <a:r>
              <a:rPr lang="tr-TR" u="sng" dirty="0"/>
              <a:t>bireysel durumunu ve ihtiyaçlarını</a:t>
            </a:r>
            <a:r>
              <a:rPr lang="tr-TR" dirty="0"/>
              <a:t> karşılamayı üzere </a:t>
            </a:r>
            <a:r>
              <a:rPr lang="tr-TR" u="sng" dirty="0"/>
              <a:t>tasarlanan</a:t>
            </a:r>
            <a:r>
              <a:rPr lang="tr-TR" dirty="0"/>
              <a:t> </a:t>
            </a:r>
          </a:p>
          <a:p>
            <a:pPr marL="0" indent="0" algn="just">
              <a:buNone/>
            </a:pPr>
            <a:r>
              <a:rPr lang="tr-TR" dirty="0"/>
              <a:t>cihaz olarak tanımlamaktadır. </a:t>
            </a:r>
          </a:p>
        </p:txBody>
      </p:sp>
      <p:pic>
        <p:nvPicPr>
          <p:cNvPr id="7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24" y="430375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Yıldız: 6 Nokta 3">
            <a:extLst>
              <a:ext uri="{FF2B5EF4-FFF2-40B4-BE49-F238E27FC236}">
                <a16:creationId xmlns:a16="http://schemas.microsoft.com/office/drawing/2014/main" id="{FC0A8204-90BB-F8B7-FDDA-32DC0D1AC669}"/>
              </a:ext>
            </a:extLst>
          </p:cNvPr>
          <p:cNvSpPr/>
          <p:nvPr/>
        </p:nvSpPr>
        <p:spPr>
          <a:xfrm>
            <a:off x="8157028" y="120157"/>
            <a:ext cx="1901371" cy="1645168"/>
          </a:xfrm>
          <a:prstGeom prst="star6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MDCG 2021-3</a:t>
            </a:r>
          </a:p>
        </p:txBody>
      </p:sp>
    </p:spTree>
    <p:extLst>
      <p:ext uri="{BB962C8B-B14F-4D97-AF65-F5344CB8AC3E}">
        <p14:creationId xmlns:p14="http://schemas.microsoft.com/office/powerpoint/2010/main" val="2783733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Ek XIII </a:t>
            </a:r>
            <a:br>
              <a:rPr lang="tr-TR" dirty="0"/>
            </a:br>
            <a:r>
              <a:rPr lang="nb-NO" dirty="0"/>
              <a:t>Ismarlama Üretilen Cihazlara Yönelik Prosedür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18447" y="519545"/>
            <a:ext cx="6644062" cy="619298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b="1" dirty="0"/>
              <a:t>Kısım 1 : Beyan </a:t>
            </a:r>
            <a:r>
              <a:rPr lang="tr-TR" dirty="0"/>
              <a:t>(imalatçı veya yetkili temsilci hazırlar) </a:t>
            </a:r>
          </a:p>
          <a:p>
            <a:pPr marL="0" indent="0" algn="just">
              <a:buNone/>
            </a:pPr>
            <a:r>
              <a:rPr lang="tr-TR" b="1" dirty="0"/>
              <a:t>	</a:t>
            </a:r>
          </a:p>
          <a:p>
            <a:pPr lvl="1" algn="just"/>
            <a:r>
              <a:rPr lang="tr-TR" sz="1800" dirty="0"/>
              <a:t>İmalatçının adı ve adresi, </a:t>
            </a:r>
          </a:p>
          <a:p>
            <a:pPr lvl="1" algn="just"/>
            <a:r>
              <a:rPr lang="tr-TR" sz="1800" dirty="0"/>
              <a:t>Varsa, yetkili temsilcinin adı ve adresi, </a:t>
            </a:r>
          </a:p>
          <a:p>
            <a:pPr lvl="1" algn="just"/>
            <a:r>
              <a:rPr lang="tr-TR" sz="1800" dirty="0"/>
              <a:t>Cihazın tanımlanmasına yönelik bilgiler,</a:t>
            </a:r>
          </a:p>
          <a:p>
            <a:pPr lvl="1" algn="just"/>
            <a:r>
              <a:rPr lang="tr-TR" sz="1800" dirty="0"/>
              <a:t>Cihazın yalnızca belirli bir hasta tarafından kullanılmasının amaçlandığına dair bir beyan, </a:t>
            </a:r>
          </a:p>
          <a:p>
            <a:pPr lvl="1" algn="just"/>
            <a:r>
              <a:rPr lang="tr-TR" sz="1800" dirty="0"/>
              <a:t>Reçeteyi yazan kişinin yeterlilik bilgileri, ( adı ve ilgili sağlık kurumu bilgileri)</a:t>
            </a:r>
          </a:p>
          <a:p>
            <a:pPr lvl="1" algn="just"/>
            <a:r>
              <a:rPr lang="tr-TR" sz="1800" dirty="0"/>
              <a:t>Reçetede belirtildiği şekilde ürünün spesifik karakteristikleri, </a:t>
            </a:r>
          </a:p>
          <a:p>
            <a:pPr lvl="1" algn="just"/>
            <a:r>
              <a:rPr lang="tr-TR" sz="1800" dirty="0"/>
              <a:t>Ek I temel gereklere uyduğuna dair değerlendirme ve uygun olmayan maddeler için gerekçelendirme</a:t>
            </a:r>
          </a:p>
          <a:p>
            <a:pPr lvl="1" algn="just"/>
            <a:r>
              <a:rPr lang="tr-TR" sz="1800" dirty="0"/>
              <a:t>Tıbbi madde, insan kanı türevi, hayvan kaynaklı doku ve hücre olma / olmama durumuna ait bilgi içermelidir.</a:t>
            </a:r>
            <a:endParaRPr lang="tr-TR" sz="1800" b="1" dirty="0"/>
          </a:p>
        </p:txBody>
      </p:sp>
      <p:pic>
        <p:nvPicPr>
          <p:cNvPr id="7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24" y="430375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0880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Ek XIII </a:t>
            </a:r>
            <a:br>
              <a:rPr lang="tr-TR" dirty="0"/>
            </a:br>
            <a:r>
              <a:rPr lang="nb-NO" dirty="0"/>
              <a:t>Ismarlama Üretilen Cihazlara Yönelik Prosedür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49064" y="1382373"/>
            <a:ext cx="6644062" cy="378644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b="1" dirty="0"/>
              <a:t>Kısım 2: Teknik dokümantasyon </a:t>
            </a:r>
            <a:r>
              <a:rPr lang="tr-TR" dirty="0"/>
              <a:t>yetkili ulusal otoriteler için hazır bulundurur (imalat tesisini veya tesislerini belirten ve beklenen performans dahil olmak üzere cihazın </a:t>
            </a:r>
            <a:r>
              <a:rPr lang="tr-TR" b="1" dirty="0"/>
              <a:t>tasarım, imalat ve performansını anlamaya olanak sağlayan dokümantasyonu </a:t>
            </a:r>
            <a:r>
              <a:rPr lang="tr-TR" dirty="0"/>
              <a:t>) </a:t>
            </a:r>
          </a:p>
          <a:p>
            <a:pPr algn="just"/>
            <a:endParaRPr lang="tr-T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b="1" dirty="0"/>
              <a:t>Kısım 3: </a:t>
            </a:r>
            <a:r>
              <a:rPr lang="tr-TR" dirty="0"/>
              <a:t>İmalatçı; imalat sürecinin, 2. Kısımda atıfta bulunulan dokümantasyona uygun cihazlar imal edilmesini sağlaması için gerekli tüm önlemleri alır.</a:t>
            </a:r>
          </a:p>
        </p:txBody>
      </p:sp>
      <p:pic>
        <p:nvPicPr>
          <p:cNvPr id="7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24" y="430375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38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Ek XIII </a:t>
            </a:r>
            <a:br>
              <a:rPr lang="tr-TR" dirty="0"/>
            </a:br>
            <a:r>
              <a:rPr lang="nb-NO" dirty="0"/>
              <a:t>Ismarlama Üretilen Cihazlara Yönelik Prosedür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18447" y="519545"/>
            <a:ext cx="6644062" cy="6192981"/>
          </a:xfrm>
        </p:spPr>
        <p:txBody>
          <a:bodyPr>
            <a:normAutofit/>
          </a:bodyPr>
          <a:lstStyle/>
          <a:p>
            <a:pPr marL="285750" lvl="1" indent="-285750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tr-TR" sz="1800" b="1" dirty="0"/>
              <a:t>Kısım 4:  </a:t>
            </a:r>
            <a:r>
              <a:rPr lang="tr-TR" sz="1800" dirty="0"/>
              <a:t>Beyan, cihazın piyasaya arz edilmesinden sonra </a:t>
            </a:r>
            <a:r>
              <a:rPr lang="tr-TR" sz="1800" b="1" dirty="0"/>
              <a:t>en az 10 yıllık bir süreyle muhafaza edilir</a:t>
            </a:r>
            <a:r>
              <a:rPr lang="tr-TR" sz="1800" dirty="0"/>
              <a:t>. </a:t>
            </a:r>
            <a:r>
              <a:rPr lang="tr-TR" sz="1800" b="1" dirty="0" err="1"/>
              <a:t>İmplante</a:t>
            </a:r>
            <a:r>
              <a:rPr lang="tr-TR" sz="1800" b="1" dirty="0"/>
              <a:t> edilebilir cihazlar</a:t>
            </a:r>
            <a:r>
              <a:rPr lang="tr-TR" sz="1800" dirty="0"/>
              <a:t> söz konusu olduğunda, bu süre, </a:t>
            </a:r>
            <a:r>
              <a:rPr lang="tr-TR" sz="1800" b="1" dirty="0"/>
              <a:t>en az 15 yıl olur.</a:t>
            </a:r>
          </a:p>
          <a:p>
            <a:pPr algn="just"/>
            <a:endParaRPr lang="tr-TR" b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b="1" dirty="0"/>
              <a:t>Kısım 5: </a:t>
            </a:r>
          </a:p>
          <a:p>
            <a:pPr lvl="1" algn="just"/>
            <a:r>
              <a:rPr lang="tr-TR" sz="1800" b="1" dirty="0" err="1"/>
              <a:t>PMCF’den</a:t>
            </a:r>
            <a:r>
              <a:rPr lang="tr-TR" sz="1800" b="1" dirty="0"/>
              <a:t> </a:t>
            </a:r>
            <a:r>
              <a:rPr lang="tr-TR" sz="1800" dirty="0"/>
              <a:t>elde edilenler veriler de dahil olmak üzere, üretim sonrası aşamada kazanılan deneyimi inceler ve </a:t>
            </a:r>
            <a:r>
              <a:rPr lang="tr-TR" sz="1800" dirty="0" err="1"/>
              <a:t>dokümante</a:t>
            </a:r>
            <a:r>
              <a:rPr lang="tr-TR" sz="1800" dirty="0"/>
              <a:t> eder; </a:t>
            </a:r>
          </a:p>
          <a:p>
            <a:pPr lvl="1" algn="just"/>
            <a:r>
              <a:rPr lang="tr-TR" sz="1800" dirty="0"/>
              <a:t>Gerekli herhangi bir </a:t>
            </a:r>
            <a:r>
              <a:rPr lang="tr-TR" sz="1800" b="1" dirty="0"/>
              <a:t>düzeltici faaliyet uygulamak için uygun yöntemleri kullanır</a:t>
            </a:r>
            <a:r>
              <a:rPr lang="tr-TR" sz="1800" dirty="0"/>
              <a:t>. 	</a:t>
            </a:r>
          </a:p>
          <a:p>
            <a:pPr lvl="1" algn="just"/>
            <a:r>
              <a:rPr lang="tr-TR" sz="1800" dirty="0"/>
              <a:t>Olumsuz olayları ve/veya saha güvenliği düzeltici faaliyetlerini haberdar olur olmaz, </a:t>
            </a:r>
            <a:r>
              <a:rPr lang="tr-TR" sz="1800" b="1" dirty="0"/>
              <a:t>elektronik sistem ile yetkili otoritelere raporlar.</a:t>
            </a:r>
          </a:p>
        </p:txBody>
      </p:sp>
      <p:pic>
        <p:nvPicPr>
          <p:cNvPr id="7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24" y="430375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392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tr-TR" sz="3200" dirty="0"/>
              <a:t>Ismarlama İmal Edilen Cihazlar İçin </a:t>
            </a:r>
            <a:r>
              <a:rPr lang="tr-TR" sz="3200" u="sng" dirty="0"/>
              <a:t>Uygunluk Değerlendirme Prosedürleri</a:t>
            </a:r>
          </a:p>
        </p:txBody>
      </p:sp>
      <p:pic>
        <p:nvPicPr>
          <p:cNvPr id="4" name="Picture 2" descr="UDEM Logo Vector (.CDR) Free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9292" y="120157"/>
            <a:ext cx="787669" cy="68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✓ custom made free vector eps, cdr, ai, svg vector illustration graphic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5" y="120157"/>
            <a:ext cx="1213957" cy="951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Resim 17"/>
          <p:cNvPicPr>
            <a:picLocks noChangeAspect="1"/>
          </p:cNvPicPr>
          <p:nvPr/>
        </p:nvPicPr>
        <p:blipFill rotWithShape="1">
          <a:blip r:embed="rId5"/>
          <a:srcRect r="515" b="12936"/>
          <a:stretch/>
        </p:blipFill>
        <p:spPr>
          <a:xfrm>
            <a:off x="4645222" y="1072155"/>
            <a:ext cx="3926062" cy="4792203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28897" y="1072155"/>
            <a:ext cx="2964229" cy="482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111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3025590"/>
          </a:xfrm>
        </p:spPr>
        <p:txBody>
          <a:bodyPr>
            <a:normAutofit fontScale="90000"/>
          </a:bodyPr>
          <a:lstStyle/>
          <a:p>
            <a:r>
              <a:rPr lang="tr-TR" dirty="0"/>
              <a:t>MDCG 2021-3 </a:t>
            </a:r>
            <a:br>
              <a:rPr lang="tr-TR" dirty="0"/>
            </a:br>
            <a:r>
              <a:rPr lang="tr-TR" dirty="0"/>
              <a:t>Ismarlama İmal Edilen Tıbbi Cihazlarla İlgili Sorular ve Cevaplar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3622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8890</TotalTime>
  <Words>1256</Words>
  <Application>Microsoft Office PowerPoint</Application>
  <PresentationFormat>Geniş ekran</PresentationFormat>
  <Paragraphs>134</Paragraphs>
  <Slides>21</Slides>
  <Notes>16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Rockwell</vt:lpstr>
      <vt:lpstr>Wingdings</vt:lpstr>
      <vt:lpstr>Atlas</vt:lpstr>
      <vt:lpstr>PowerPoint Sunusu</vt:lpstr>
      <vt:lpstr>PowerPoint Sunusu</vt:lpstr>
      <vt:lpstr>İçerik</vt:lpstr>
      <vt:lpstr>Ek XIII  Ismarlama Üretilen Cihazlara Yönelik Prosedür</vt:lpstr>
      <vt:lpstr>Ek XIII  Ismarlama Üretilen Cihazlara Yönelik Prosedür</vt:lpstr>
      <vt:lpstr>Ek XIII  Ismarlama Üretilen Cihazlara Yönelik Prosedür</vt:lpstr>
      <vt:lpstr>Ek XIII  Ismarlama Üretilen Cihazlara Yönelik Prosedür</vt:lpstr>
      <vt:lpstr>Ismarlama İmal Edilen Cihazlar İçin Uygunluk Değerlendirme Prosedürleri</vt:lpstr>
      <vt:lpstr>MDCG 2021-3  Ismarlama İmal Edilen Tıbbi Cihazlarla İlgili Sorular ve Cevaplar  </vt:lpstr>
      <vt:lpstr> MDCG 2021-3  Ismarlama İmal Edilen Tıbbi Cihazlarla İlgili Sorular ve Cevaplar </vt:lpstr>
      <vt:lpstr> MDCG 2021-3  Ismarlama İmal Edilen Tıbbi Cihazlarla İlgili Sorular ve Cevaplar </vt:lpstr>
      <vt:lpstr>MDCG 2021-3   MDR'ye göre ısmarlama imal edilen cihaz imalatçılarının yükümlülükleri nelerdir? </vt:lpstr>
      <vt:lpstr> MDCG 2021-3  Ismarlama İmal Edilen Tıbbi Cihazlarla İlgili Sorular ve Cevaplar </vt:lpstr>
      <vt:lpstr> MDCG 2021-3  Ismarlama İmal Edilen Tıbbi Cihazlarla İlgili Sorular ve Cevaplar </vt:lpstr>
      <vt:lpstr> MDCG 2021-3  Ismarlama İmal Edilen Tıbbi Cihazlarla İlgili Sorular ve Cevaplar </vt:lpstr>
      <vt:lpstr>MDCG 2021-3   Ismarlama imal edilen cihaz imalatçılarının hangi yükümlülükleri diğer tıbbi cihaz imalatçılarının yükümlülüklerinden farklıdır? </vt:lpstr>
      <vt:lpstr> MDCG 2021-3  Ismarlama İmal Edilen Tıbbi Cihazlarla İlgili Sorular ve Cevaplar </vt:lpstr>
      <vt:lpstr> MDCG 2021-3  Ismarlama İmal Edilen Tıbbi Cihazlarla İlgili Sorular ve Cevaplar </vt:lpstr>
      <vt:lpstr> MDCG 2021-3  Ismarlama İmal Edilen Tıbbi Cihazlarla İlgili Sorular ve Cevaplar </vt:lpstr>
      <vt:lpstr> MDCG 2021-3  Ismarlama İmal Edilen Tıbbi Cihazlarla İlgili Sorular ve Cevaplar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UDEM_Lenovo2</dc:creator>
  <cp:lastModifiedBy>PELİN BİCER</cp:lastModifiedBy>
  <cp:revision>147</cp:revision>
  <dcterms:created xsi:type="dcterms:W3CDTF">2022-05-16T13:11:59Z</dcterms:created>
  <dcterms:modified xsi:type="dcterms:W3CDTF">2022-10-20T08:26:01Z</dcterms:modified>
</cp:coreProperties>
</file>